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2" r:id="rId5"/>
    <p:sldId id="274" r:id="rId6"/>
    <p:sldId id="273" r:id="rId7"/>
    <p:sldId id="275" r:id="rId8"/>
    <p:sldId id="279" r:id="rId9"/>
    <p:sldId id="277" r:id="rId10"/>
    <p:sldId id="278" r:id="rId11"/>
    <p:sldId id="281" r:id="rId12"/>
    <p:sldId id="261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667" autoAdjust="0"/>
    <p:restoredTop sz="94660"/>
  </p:normalViewPr>
  <p:slideViewPr>
    <p:cSldViewPr>
      <p:cViewPr varScale="1">
        <p:scale>
          <a:sx n="68" d="100"/>
          <a:sy n="68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sr-Latn-B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sr-Latn-B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sr-Latn-B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sr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sr-Latn-BA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3A6A2E6D-40AF-4B3D-9E56-7B807952B1BC}" type="datetimeFigureOut">
              <a:rPr lang="sr-Latn-CS" smtClean="0"/>
              <a:pPr/>
              <a:t>18.10.2017</a:t>
            </a:fld>
            <a:endParaRPr lang="sr-Latn-B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9D19BF1E-482E-4B53-9EDC-9A6036FA263D}" type="slidenum">
              <a:rPr lang="sr-Latn-BA" smtClean="0"/>
              <a:pPr/>
              <a:t>‹#›</a:t>
            </a:fld>
            <a:endParaRPr lang="sr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Mikroprocesorski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2</a:t>
            </a:r>
            <a:endParaRPr lang="sr-Latn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Reversy</a:t>
            </a:r>
            <a:endParaRPr lang="sr-Latn-B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7F07C062-635B-41CE-9729-5417967EC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4"/>
          <a:stretch/>
        </p:blipFill>
        <p:spPr>
          <a:xfrm>
            <a:off x="0" y="21284"/>
            <a:ext cx="9144000" cy="6842867"/>
          </a:xfr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83332FB-D3C2-4A81-B3B1-27C85D1B94A6}"/>
              </a:ext>
            </a:extLst>
          </p:cNvPr>
          <p:cNvSpPr txBox="1">
            <a:spLocks/>
          </p:cNvSpPr>
          <p:nvPr/>
        </p:nvSpPr>
        <p:spPr>
          <a:xfrm>
            <a:off x="-36512" y="21284"/>
            <a:ext cx="7344817" cy="2952328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800" dirty="0" err="1"/>
              <a:t>Implementirane</a:t>
            </a:r>
            <a:r>
              <a:rPr lang="en-US" sz="2800" dirty="0"/>
              <a:t> </a:t>
            </a:r>
            <a:r>
              <a:rPr lang="en-US" sz="2800" dirty="0" err="1"/>
              <a:t>funkcije</a:t>
            </a:r>
            <a:endParaRPr lang="en-US" sz="2800" dirty="0"/>
          </a:p>
          <a:p>
            <a:pPr>
              <a:buFont typeface="Wingdings 2"/>
              <a:buNone/>
            </a:pPr>
            <a:endParaRPr lang="en-US" sz="1800" dirty="0"/>
          </a:p>
          <a:p>
            <a:pPr lvl="1"/>
            <a:r>
              <a:rPr lang="sr-Latn-BA" sz="2400" dirty="0"/>
              <a:t>@file Keypad_and_Display.h</a:t>
            </a:r>
            <a:endParaRPr lang="en-US" sz="2400" dirty="0"/>
          </a:p>
          <a:p>
            <a:pPr lvl="2"/>
            <a:r>
              <a:rPr lang="sr-Latn-BA" sz="1600" dirty="0"/>
              <a:t>char keypad_index (void);</a:t>
            </a:r>
            <a:endParaRPr lang="en-US" sz="1600" dirty="0"/>
          </a:p>
          <a:p>
            <a:pPr lvl="2"/>
            <a:r>
              <a:rPr lang="en-US" sz="1600" dirty="0"/>
              <a:t>unsigned short </a:t>
            </a:r>
            <a:r>
              <a:rPr lang="en-US" sz="1600" dirty="0" err="1"/>
              <a:t>mask_keypad</a:t>
            </a:r>
            <a:r>
              <a:rPr lang="en-US" sz="1600" dirty="0"/>
              <a:t> (unsigned short </a:t>
            </a:r>
            <a:r>
              <a:rPr lang="en-US" sz="1600" dirty="0" err="1"/>
              <a:t>num</a:t>
            </a:r>
            <a:r>
              <a:rPr lang="en-US" sz="1600" dirty="0"/>
              <a:t>);</a:t>
            </a:r>
          </a:p>
          <a:p>
            <a:pPr lvl="2"/>
            <a:r>
              <a:rPr lang="sr-Latn-BA" sz="1600" dirty="0"/>
              <a:t>void scan_keypad(void);</a:t>
            </a:r>
            <a:endParaRPr lang="en-US" sz="1600" dirty="0"/>
          </a:p>
          <a:p>
            <a:pPr lvl="2"/>
            <a:r>
              <a:rPr lang="en-US" sz="1600" dirty="0"/>
              <a:t>void refresh_8x8_dot_mat_disp(char board[][], char moves[][]);</a:t>
            </a:r>
          </a:p>
          <a:p>
            <a:pPr lvl="2"/>
            <a:r>
              <a:rPr lang="fr-FR" sz="1600" dirty="0"/>
              <a:t>char * CopyConst2Ram(char * </a:t>
            </a:r>
            <a:r>
              <a:rPr lang="fr-FR" sz="1600" dirty="0" err="1"/>
              <a:t>dest</a:t>
            </a:r>
            <a:r>
              <a:rPr lang="fr-FR" sz="1600" dirty="0"/>
              <a:t>, </a:t>
            </a:r>
            <a:r>
              <a:rPr lang="fr-FR" sz="1600" dirty="0" err="1"/>
              <a:t>const</a:t>
            </a:r>
            <a:r>
              <a:rPr lang="fr-FR" sz="1600" dirty="0"/>
              <a:t> char * src);</a:t>
            </a:r>
            <a:endParaRPr lang="en-US" sz="1600" dirty="0"/>
          </a:p>
          <a:p>
            <a:pPr lvl="2">
              <a:buFont typeface="Wingdings 2"/>
              <a:buNone/>
            </a:pPr>
            <a:endParaRPr lang="fr-FR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67A8ABC2-BA40-4135-8F47-D485C856A5AC}"/>
              </a:ext>
            </a:extLst>
          </p:cNvPr>
          <p:cNvSpPr txBox="1">
            <a:spLocks/>
          </p:cNvSpPr>
          <p:nvPr/>
        </p:nvSpPr>
        <p:spPr>
          <a:xfrm>
            <a:off x="2411760" y="2852936"/>
            <a:ext cx="7272808" cy="4526280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Char char="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192024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73736" algn="l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lang="sr-Latn-BA" sz="2400" dirty="0"/>
              <a:t>@file Reversy.h</a:t>
            </a:r>
            <a:endParaRPr lang="en-US" sz="2400" dirty="0"/>
          </a:p>
          <a:p>
            <a:pPr lvl="2"/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valid_moves</a:t>
            </a:r>
            <a:r>
              <a:rPr lang="en-US" sz="1600" dirty="0"/>
              <a:t>(char board[][8], char moves[][8], char player);</a:t>
            </a:r>
          </a:p>
          <a:p>
            <a:pPr lvl="2"/>
            <a:r>
              <a:rPr lang="en-US" sz="1600" dirty="0"/>
              <a:t>void </a:t>
            </a:r>
            <a:r>
              <a:rPr lang="en-US" sz="1600" dirty="0" err="1"/>
              <a:t>make_move</a:t>
            </a:r>
            <a:r>
              <a:rPr lang="en-US" sz="1600" dirty="0"/>
              <a:t>(char board[][8], </a:t>
            </a:r>
            <a:r>
              <a:rPr lang="en-US" sz="1600" dirty="0" err="1"/>
              <a:t>int</a:t>
            </a:r>
            <a:r>
              <a:rPr lang="en-US" sz="1600" dirty="0"/>
              <a:t> row, </a:t>
            </a:r>
            <a:r>
              <a:rPr lang="en-US" sz="1600" dirty="0" err="1"/>
              <a:t>int</a:t>
            </a:r>
            <a:r>
              <a:rPr lang="en-US" sz="1600" dirty="0"/>
              <a:t> col, char player);</a:t>
            </a:r>
          </a:p>
          <a:p>
            <a:pPr lvl="2"/>
            <a:r>
              <a:rPr lang="sr-Latn-BA" sz="1600" dirty="0"/>
              <a:t>void final_score(char board[][8]);</a:t>
            </a:r>
          </a:p>
          <a:p>
            <a:pPr lvl="2"/>
            <a:endParaRPr lang="en-US" sz="2000" dirty="0"/>
          </a:p>
          <a:p>
            <a:pPr lvl="1"/>
            <a:r>
              <a:rPr lang="sr-Latn-BA" sz="2400" dirty="0"/>
              <a:t>@file Timer.h</a:t>
            </a:r>
            <a:endParaRPr lang="en-US" sz="2400" dirty="0"/>
          </a:p>
          <a:p>
            <a:pPr lvl="2"/>
            <a:r>
              <a:rPr lang="sr-Latn-BA" sz="1600" dirty="0"/>
              <a:t>void InitTimer1(void);</a:t>
            </a:r>
            <a:endParaRPr lang="en-US" sz="1600" dirty="0"/>
          </a:p>
          <a:p>
            <a:pPr lvl="2">
              <a:buFont typeface="Wingdings 2"/>
              <a:buNone/>
            </a:pPr>
            <a:endParaRPr lang="en-US" sz="1600" dirty="0"/>
          </a:p>
          <a:p>
            <a:pPr lvl="1"/>
            <a:r>
              <a:rPr lang="sr-Latn-BA" sz="2400" dirty="0"/>
              <a:t>@file main.h</a:t>
            </a:r>
            <a:endParaRPr lang="en-US" sz="2400" dirty="0"/>
          </a:p>
          <a:p>
            <a:pPr lvl="2"/>
            <a:r>
              <a:rPr lang="sr-Latn-BA" sz="1600" dirty="0"/>
              <a:t>void menu1(void);</a:t>
            </a:r>
            <a:endParaRPr lang="en-US" sz="1600" dirty="0"/>
          </a:p>
          <a:p>
            <a:pPr lvl="2"/>
            <a:r>
              <a:rPr lang="sr-Latn-BA" sz="1600" dirty="0"/>
              <a:t>void menu</a:t>
            </a:r>
            <a:r>
              <a:rPr lang="en-US" sz="1600" dirty="0"/>
              <a:t>2</a:t>
            </a:r>
            <a:r>
              <a:rPr lang="sr-Latn-BA" sz="1600" dirty="0"/>
              <a:t>(void);</a:t>
            </a:r>
            <a:endParaRPr lang="en-US" sz="1600" dirty="0"/>
          </a:p>
          <a:p>
            <a:pPr lvl="2"/>
            <a:r>
              <a:rPr lang="sr-Latn-BA" sz="1600" dirty="0"/>
              <a:t>void main(void);</a:t>
            </a:r>
            <a:endParaRPr lang="en-US" sz="1600" dirty="0"/>
          </a:p>
          <a:p>
            <a:pPr lvl="1"/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968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C83F8E-DDA1-46E2-834D-90D0E90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6096"/>
            <a:ext cx="9144000" cy="684580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32F30A9-92A6-4648-AD8D-4EE70AD9E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662" y="157907"/>
            <a:ext cx="6745116" cy="6038129"/>
          </a:xfrm>
        </p:spPr>
      </p:pic>
      <p:sp>
        <p:nvSpPr>
          <p:cNvPr id="7" name="TextBox 6"/>
          <p:cNvSpPr txBox="1"/>
          <p:nvPr/>
        </p:nvSpPr>
        <p:spPr>
          <a:xfrm>
            <a:off x="1428728" y="785794"/>
            <a:ext cx="6072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Inicijalizacija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tajmera,LCD</a:t>
            </a:r>
            <a:r>
              <a:rPr lang="en-US" sz="1200" dirty="0" smtClean="0">
                <a:solidFill>
                  <a:schemeClr val="bg1"/>
                </a:solidFill>
              </a:rPr>
              <a:t>-a, </a:t>
            </a:r>
            <a:r>
              <a:rPr lang="en-US" sz="1200" dirty="0" err="1" smtClean="0">
                <a:solidFill>
                  <a:schemeClr val="bg1"/>
                </a:solidFill>
              </a:rPr>
              <a:t>ispisivanje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na</a:t>
            </a:r>
            <a:r>
              <a:rPr lang="en-US" sz="1200" dirty="0" smtClean="0">
                <a:solidFill>
                  <a:schemeClr val="bg1"/>
                </a:solidFill>
              </a:rPr>
              <a:t> LCD-u (</a:t>
            </a:r>
            <a:r>
              <a:rPr lang="en-US" sz="1200" dirty="0" err="1" smtClean="0">
                <a:solidFill>
                  <a:schemeClr val="bg1"/>
                </a:solidFill>
              </a:rPr>
              <a:t>Reversy</a:t>
            </a:r>
            <a:r>
              <a:rPr lang="en-US" sz="1200" dirty="0" smtClean="0">
                <a:solidFill>
                  <a:schemeClr val="bg1"/>
                </a:solidFill>
              </a:rPr>
              <a:t> game, Two player)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728" y="1000108"/>
            <a:ext cx="5572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Šiftovanje sadržaja LCD-a (u desno)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8728" y="1285860"/>
            <a:ext cx="5857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Menu1(); Biramo da li želimo da prikaz dozvoljenih poteza 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8728" y="1571612"/>
            <a:ext cx="6000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Podijela igrača u zavisnosti od broja odigranih partija  (koji igrač će prvi igrati)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8728" y="1785926"/>
            <a:ext cx="5643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Brisanje sadržaja matričnog displeja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28" y="2071678"/>
            <a:ext cx="307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Definisanje početnog stanja ploče 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8926" y="2214554"/>
            <a:ext cx="271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Provjera koji igrač je na potezu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538" y="2357430"/>
            <a:ext cx="214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Zeleni na potezu (IF(TRUE))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6446" y="2357430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Crveni na potezu 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1538" y="2571744"/>
            <a:ext cx="3500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000" dirty="0" smtClean="0">
                <a:solidFill>
                  <a:schemeClr val="bg1"/>
                </a:solidFill>
              </a:rPr>
              <a:t>Provjera ima li validnih poteza </a:t>
            </a:r>
            <a:endParaRPr lang="sr-Latn-BA" sz="1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78" y="2857496"/>
            <a:ext cx="857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BA" sz="1050" dirty="0" smtClean="0">
                <a:solidFill>
                  <a:schemeClr val="bg1"/>
                </a:solidFill>
              </a:rPr>
              <a:t>Ako nema, ispisuju se poruke na LCD-u</a:t>
            </a:r>
            <a:endParaRPr lang="sr-Latn-BA" sz="10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728" y="3071810"/>
            <a:ext cx="150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000" dirty="0" smtClean="0">
                <a:solidFill>
                  <a:schemeClr val="bg1"/>
                </a:solidFill>
              </a:rPr>
              <a:t>Skeniranje tastature</a:t>
            </a:r>
            <a:endParaRPr lang="sr-Latn-BA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2976" y="3286124"/>
            <a:ext cx="1857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Provjera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da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li</a:t>
            </a:r>
            <a:r>
              <a:rPr lang="en-US" sz="1000" dirty="0" smtClean="0">
                <a:solidFill>
                  <a:schemeClr val="bg1"/>
                </a:solidFill>
              </a:rPr>
              <a:t> je </a:t>
            </a:r>
            <a:r>
              <a:rPr lang="en-US" sz="1000" dirty="0" err="1" smtClean="0">
                <a:solidFill>
                  <a:schemeClr val="bg1"/>
                </a:solidFill>
              </a:rPr>
              <a:t>unos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dobar</a:t>
            </a:r>
            <a:endParaRPr lang="sr-Latn-BA" sz="1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3108" y="3643314"/>
            <a:ext cx="7858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bg1"/>
                </a:solidFill>
              </a:rPr>
              <a:t>Ispis</a:t>
            </a:r>
            <a:r>
              <a:rPr lang="en-US" sz="1000" dirty="0" smtClean="0">
                <a:solidFill>
                  <a:schemeClr val="bg1"/>
                </a:solidFill>
              </a:rPr>
              <a:t> “Not a valid move”</a:t>
            </a:r>
            <a:endParaRPr lang="sr-Latn-BA" sz="1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57290" y="3643314"/>
            <a:ext cx="78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make_move</a:t>
            </a:r>
            <a:endParaRPr lang="sr-Latn-BA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1538" y="4143380"/>
            <a:ext cx="3643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>
                <a:solidFill>
                  <a:schemeClr val="bg1"/>
                </a:solidFill>
              </a:rPr>
              <a:t>Sve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dok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jedan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od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igraca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ima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dozvoljenih</a:t>
            </a:r>
            <a:r>
              <a:rPr lang="en-US" sz="1050" dirty="0" smtClean="0">
                <a:solidFill>
                  <a:schemeClr val="bg1"/>
                </a:solidFill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</a:rPr>
              <a:t>poteza</a:t>
            </a:r>
            <a:endParaRPr lang="sr-Latn-BA" sz="10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8728" y="4429132"/>
            <a:ext cx="5857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Ispisivanje</a:t>
            </a:r>
            <a:r>
              <a:rPr lang="en-US" sz="1100" dirty="0" smtClean="0">
                <a:solidFill>
                  <a:schemeClr val="bg1"/>
                </a:solidFill>
              </a:rPr>
              <a:t> “Game is over”, </a:t>
            </a:r>
            <a:r>
              <a:rPr lang="en-US" sz="1100" dirty="0" err="1" smtClean="0">
                <a:solidFill>
                  <a:schemeClr val="bg1"/>
                </a:solidFill>
              </a:rPr>
              <a:t>ra</a:t>
            </a:r>
            <a:r>
              <a:rPr lang="sr-Latn-BA" sz="1100" dirty="0" smtClean="0">
                <a:solidFill>
                  <a:schemeClr val="bg1"/>
                </a:solidFill>
              </a:rPr>
              <a:t>čunanje i ispisivanje rezultata, menu2- igraj ponovo da/ne</a:t>
            </a:r>
            <a:endParaRPr lang="sr-Latn-BA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8728" y="4643446"/>
            <a:ext cx="3071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Sve dok biramo da igramo ponovo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8728" y="4929198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Ispis “Goodbye” na LCD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8728" y="5214950"/>
            <a:ext cx="61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Brisanje sadržaja matrice “board” tj. Isključivanje matričnog displeja</a:t>
            </a:r>
            <a:endParaRPr lang="sr-Latn-BA" sz="1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28728" y="5429264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1200" dirty="0" smtClean="0">
                <a:solidFill>
                  <a:schemeClr val="bg1"/>
                </a:solidFill>
              </a:rPr>
              <a:t>Gašenje LCD-a</a:t>
            </a:r>
            <a:endParaRPr lang="sr-Latn-BA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4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O</a:t>
            </a:r>
            <a:r>
              <a:rPr lang="en-US" dirty="0" err="1"/>
              <a:t>pis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sz="2400" dirty="0"/>
              <a:t>char keypad_index ()</a:t>
            </a:r>
          </a:p>
          <a:p>
            <a:pPr lvl="1"/>
            <a:r>
              <a:rPr lang="en-US" sz="2000" dirty="0"/>
              <a:t>Ova </a:t>
            </a:r>
            <a:r>
              <a:rPr lang="en-US" sz="2000" dirty="0" err="1"/>
              <a:t>funkcija</a:t>
            </a:r>
            <a:r>
              <a:rPr lang="en-US" sz="2000" dirty="0"/>
              <a:t> </a:t>
            </a:r>
            <a:r>
              <a:rPr lang="en-US" sz="2000" dirty="0" err="1"/>
              <a:t>slu</a:t>
            </a:r>
            <a:r>
              <a:rPr lang="sr-Latn-BA" sz="2000" dirty="0"/>
              <a:t>ži za skeniranje aktivnog ulaza</a:t>
            </a:r>
          </a:p>
          <a:p>
            <a:pPr lvl="1"/>
            <a:r>
              <a:rPr lang="sr-Latn-BA" sz="2000" dirty="0"/>
              <a:t>Funkcija vraća indeks pritisnutog tastera</a:t>
            </a:r>
          </a:p>
          <a:p>
            <a:pPr lvl="1"/>
            <a:endParaRPr lang="sr-Latn-BA" dirty="0"/>
          </a:p>
          <a:p>
            <a:r>
              <a:rPr lang="en-US" sz="2400" dirty="0"/>
              <a:t>unsigned short </a:t>
            </a:r>
            <a:r>
              <a:rPr lang="en-US" sz="2400" dirty="0" err="1"/>
              <a:t>mask_keypad</a:t>
            </a:r>
            <a:r>
              <a:rPr lang="en-US" sz="2400" dirty="0"/>
              <a:t> (unsigned short num)</a:t>
            </a:r>
            <a:endParaRPr lang="sr-Latn-BA" sz="2400" dirty="0"/>
          </a:p>
          <a:p>
            <a:pPr lvl="1"/>
            <a:r>
              <a:rPr lang="sr-Latn-BA" sz="2000" dirty="0"/>
              <a:t>Služi da maskira indeks pritisnutog tastera</a:t>
            </a:r>
          </a:p>
          <a:p>
            <a:pPr lvl="1"/>
            <a:r>
              <a:rPr lang="sr-Latn-BA" sz="2000" dirty="0"/>
              <a:t>Kao argument prima indeks tastera a vraća vrijednosti a-h,1-8, za red i kolonu</a:t>
            </a:r>
          </a:p>
          <a:p>
            <a:pPr lvl="1"/>
            <a:endParaRPr lang="sr-Latn-BA" sz="2000" dirty="0"/>
          </a:p>
          <a:p>
            <a:endParaRPr lang="en-US" dirty="0"/>
          </a:p>
          <a:p>
            <a:pPr lvl="1">
              <a:buNone/>
            </a:pPr>
            <a:endParaRPr lang="sr-Latn-B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O</a:t>
            </a:r>
            <a:r>
              <a:rPr lang="en-US" dirty="0" err="1"/>
              <a:t>pis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sz="2400" dirty="0"/>
              <a:t>void scan_keypad()</a:t>
            </a:r>
          </a:p>
          <a:p>
            <a:pPr lvl="1"/>
            <a:r>
              <a:rPr lang="sr-Latn-BA" sz="2000" dirty="0"/>
              <a:t>Služi za unos poteza i njegovo prikazivanje na LCD displeju</a:t>
            </a:r>
          </a:p>
          <a:p>
            <a:pPr lvl="1">
              <a:buNone/>
            </a:pPr>
            <a:endParaRPr lang="sr-Latn-BA" sz="2000" dirty="0"/>
          </a:p>
          <a:p>
            <a:r>
              <a:rPr lang="en-US" sz="2000" dirty="0"/>
              <a:t>void refresh_8x8_dot_mat_disp(char board[][8], char moves[][8])</a:t>
            </a:r>
            <a:endParaRPr lang="sr-Latn-BA" sz="2000" dirty="0"/>
          </a:p>
          <a:p>
            <a:pPr lvl="1"/>
            <a:r>
              <a:rPr lang="sr-Latn-BA" sz="2000" dirty="0"/>
              <a:t>Služi za osvježavanje redova matričnog 8x8 displeja, tj. prikazivanje sadržaja odigranih i dozvoljenih poteza</a:t>
            </a:r>
          </a:p>
          <a:p>
            <a:endParaRPr lang="sr-Latn-BA" dirty="0"/>
          </a:p>
          <a:p>
            <a:r>
              <a:rPr lang="fr-FR" sz="2400" dirty="0"/>
              <a:t>char * CopyConst2Ram(char * </a:t>
            </a:r>
            <a:r>
              <a:rPr lang="fr-FR" sz="2400" dirty="0" err="1"/>
              <a:t>dest</a:t>
            </a:r>
            <a:r>
              <a:rPr lang="fr-FR" sz="2400" dirty="0"/>
              <a:t>, </a:t>
            </a:r>
            <a:r>
              <a:rPr lang="fr-FR" sz="2400" dirty="0" err="1"/>
              <a:t>const</a:t>
            </a:r>
            <a:r>
              <a:rPr lang="fr-FR" sz="2400" dirty="0"/>
              <a:t> char * </a:t>
            </a:r>
            <a:r>
              <a:rPr lang="fr-FR" sz="2400" dirty="0" err="1"/>
              <a:t>src</a:t>
            </a:r>
            <a:r>
              <a:rPr lang="fr-FR" sz="2400" dirty="0"/>
              <a:t>)</a:t>
            </a:r>
            <a:endParaRPr lang="sr-Latn-BA" sz="2400" dirty="0"/>
          </a:p>
          <a:p>
            <a:pPr lvl="1"/>
            <a:r>
              <a:rPr lang="sr-Latn-BA" sz="1800" dirty="0"/>
              <a:t>Kopira string iz rom-a u ram</a:t>
            </a:r>
          </a:p>
          <a:p>
            <a:pPr lvl="1"/>
            <a:r>
              <a:rPr lang="sr-Latn-BA" sz="1800" dirty="0"/>
              <a:t>Funkcija vraća adresu stringa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O</a:t>
            </a:r>
            <a:r>
              <a:rPr lang="en-US" dirty="0" err="1"/>
              <a:t>pis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valid_moves</a:t>
            </a:r>
            <a:r>
              <a:rPr lang="en-US" sz="2000" dirty="0"/>
              <a:t>(char board[][8], char moves[][8], char player)</a:t>
            </a:r>
            <a:endParaRPr lang="sr-Latn-BA" sz="2000" dirty="0"/>
          </a:p>
          <a:p>
            <a:pPr lvl="1"/>
            <a:r>
              <a:rPr lang="sr-Latn-BA" sz="1800" dirty="0"/>
              <a:t>Analizira matricu </a:t>
            </a:r>
            <a:r>
              <a:rPr lang="en-US" sz="1800" dirty="0"/>
              <a:t>board[][8]</a:t>
            </a:r>
            <a:r>
              <a:rPr lang="sr-Latn-BA" sz="1800" dirty="0"/>
              <a:t> i upisuje dozvoljene poteze u matricu </a:t>
            </a:r>
            <a:r>
              <a:rPr lang="en-US" sz="1800" dirty="0"/>
              <a:t>moves[][8]</a:t>
            </a:r>
            <a:r>
              <a:rPr lang="sr-Latn-BA" sz="1800" dirty="0"/>
              <a:t> (0-nedozvoljen, a 1 dozvoljen potez)</a:t>
            </a:r>
          </a:p>
          <a:p>
            <a:pPr lvl="1"/>
            <a:r>
              <a:rPr lang="sr-Latn-BA" sz="1800" dirty="0"/>
              <a:t>Funkcija vraća broj dozvoljenih poteza</a:t>
            </a:r>
          </a:p>
          <a:p>
            <a:pPr lvl="1">
              <a:buNone/>
            </a:pPr>
            <a:endParaRPr lang="sr-Latn-BA" sz="1400" dirty="0"/>
          </a:p>
          <a:p>
            <a:r>
              <a:rPr lang="en-US" sz="2000" dirty="0"/>
              <a:t>void </a:t>
            </a:r>
            <a:r>
              <a:rPr lang="en-US" sz="2000" dirty="0" err="1"/>
              <a:t>make_move</a:t>
            </a:r>
            <a:r>
              <a:rPr lang="en-US" sz="2000" dirty="0"/>
              <a:t>(char board[][8], </a:t>
            </a:r>
            <a:r>
              <a:rPr lang="en-US" sz="2000" dirty="0" err="1"/>
              <a:t>int</a:t>
            </a:r>
            <a:r>
              <a:rPr lang="en-US" sz="2000" dirty="0"/>
              <a:t> row,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col</a:t>
            </a:r>
            <a:r>
              <a:rPr lang="en-US" sz="2000" dirty="0"/>
              <a:t>, char player)</a:t>
            </a:r>
            <a:endParaRPr lang="sr-Latn-BA" sz="2000" dirty="0"/>
          </a:p>
          <a:p>
            <a:pPr lvl="1"/>
            <a:r>
              <a:rPr lang="sr-Latn-BA" sz="1800" dirty="0"/>
              <a:t>Postavlja igračev  “disk” na zadano polje i mijenja sve protivničke “diskove”  koji su pod uticajem odigranog poteza</a:t>
            </a:r>
          </a:p>
          <a:p>
            <a:pPr lvl="1">
              <a:buNone/>
            </a:pPr>
            <a:endParaRPr lang="sr-Latn-BA" sz="1400" dirty="0"/>
          </a:p>
          <a:p>
            <a:r>
              <a:rPr lang="sr-Latn-BA" sz="2000" dirty="0"/>
              <a:t>void final_score(char board[][8])</a:t>
            </a:r>
          </a:p>
          <a:p>
            <a:pPr lvl="1"/>
            <a:r>
              <a:rPr lang="sr-Latn-BA" sz="1800" dirty="0"/>
              <a:t>Računa konačan rezultat na osnovu primljenog parametra, te ispisuje pobjednika i konačan rezultat na LCD displej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O</a:t>
            </a:r>
            <a:r>
              <a:rPr lang="en-US" dirty="0" err="1"/>
              <a:t>pis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BA" sz="2400" dirty="0"/>
              <a:t>void InitTimer1()</a:t>
            </a:r>
          </a:p>
          <a:p>
            <a:pPr lvl="1"/>
            <a:r>
              <a:rPr lang="sr-Latn-BA" sz="1800" dirty="0"/>
              <a:t>Inicijalizacija tajmera ...</a:t>
            </a:r>
          </a:p>
          <a:p>
            <a:endParaRPr lang="sr-Latn-BA" sz="2400" dirty="0"/>
          </a:p>
          <a:p>
            <a:r>
              <a:rPr lang="sr-Latn-BA" sz="2400" dirty="0"/>
              <a:t>void menu1()</a:t>
            </a:r>
          </a:p>
          <a:p>
            <a:pPr lvl="1"/>
            <a:r>
              <a:rPr lang="sr-Latn-BA" sz="1800" dirty="0"/>
              <a:t>Prikazuje početni “meni” pri kojem se bira da li želimo prikaz dozvoljenih poteza. Pritiskom tastera za red biramo prikazivanje dozvoljenih pozicija,a pritiskom tastera kolone dozvoljeni potezi neće biti prikazani.</a:t>
            </a:r>
          </a:p>
          <a:p>
            <a:endParaRPr lang="sr-Latn-BA" sz="2400" dirty="0"/>
          </a:p>
          <a:p>
            <a:r>
              <a:rPr lang="sr-Latn-BA" sz="2400" dirty="0"/>
              <a:t>void menu2()</a:t>
            </a:r>
          </a:p>
          <a:p>
            <a:pPr lvl="1"/>
            <a:r>
              <a:rPr lang="sr-Latn-BA" sz="1800" dirty="0"/>
              <a:t>Da li želimo da igramo novu igru ili ne .</a:t>
            </a:r>
          </a:p>
          <a:p>
            <a:endParaRPr lang="sr-Latn-BA" sz="2400" dirty="0"/>
          </a:p>
          <a:p>
            <a:endParaRPr lang="sr-Latn-B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Pravila igre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5114932" cy="452628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sr-Latn-BA" dirty="0"/>
              <a:t>Reversi je igra strategije za dva igrača. Igra se na tabli dimentija 8x8 polja. Igra se pomoću 64 diska koji su sa jedne strane crne a sa druge strane bijele boje.  Igra se tako što igrač postavlja disk na sobodno (i dozvoljeno) polje. Tokom igre, diskovi (protivnički) koji  se nalaze pravolinijski (horizontalno, vertikalno i dijagonalno) između tek postavljenog diska i diskova koji se nalaze na tabli (igrača koji je na potezu) mijenjaju boju u boju diskova igrača koji je na potezu.</a:t>
            </a:r>
          </a:p>
          <a:p>
            <a:pPr algn="just"/>
            <a:r>
              <a:rPr lang="sr-Latn-BA" dirty="0"/>
              <a:t>Cilj igre je da pri završetku partije imate većinu diskova na ploči.</a:t>
            </a:r>
          </a:p>
          <a:p>
            <a:endParaRPr lang="sr-Latn-BA" dirty="0"/>
          </a:p>
        </p:txBody>
      </p:sp>
      <p:pic>
        <p:nvPicPr>
          <p:cNvPr id="4" name="Picture 3" descr="image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8" y="2214554"/>
            <a:ext cx="3071834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r-Latn-BA" dirty="0"/>
              <a:t>Realizacija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/>
              <a:t>Zadatak se sastoji iz 2 dijela:</a:t>
            </a:r>
          </a:p>
          <a:p>
            <a:pPr lvl="1"/>
            <a:r>
              <a:rPr lang="sr-Latn-BA" dirty="0"/>
              <a:t>Softverski:</a:t>
            </a:r>
          </a:p>
          <a:p>
            <a:pPr lvl="4"/>
            <a:r>
              <a:rPr lang="sr-Latn-BA" dirty="0"/>
              <a:t>realizacija logike za igru</a:t>
            </a:r>
          </a:p>
          <a:p>
            <a:pPr lvl="4"/>
            <a:r>
              <a:rPr lang="sr-Latn-BA" dirty="0"/>
              <a:t>realizacija  logige za ispis na RGB displej, 16x2 LCD displej,unos sa tastature, tj. I/O logika.</a:t>
            </a:r>
          </a:p>
          <a:p>
            <a:pPr lvl="1"/>
            <a:endParaRPr lang="sr-Latn-BA" dirty="0"/>
          </a:p>
          <a:p>
            <a:pPr lvl="1"/>
            <a:r>
              <a:rPr lang="sr-Latn-BA" dirty="0"/>
              <a:t>Hardversk</a:t>
            </a:r>
            <a:r>
              <a:rPr lang="en-US" dirty="0" err="1"/>
              <a:t>i</a:t>
            </a:r>
            <a:endParaRPr lang="en-US" dirty="0"/>
          </a:p>
          <a:p>
            <a:pPr lvl="4"/>
            <a:r>
              <a:rPr lang="en-US" dirty="0" err="1"/>
              <a:t>realizacija</a:t>
            </a:r>
            <a:r>
              <a:rPr lang="sr-Latn-BA" dirty="0"/>
              <a:t> elektronike koja treba da obezbijedi povezivanje Easy</a:t>
            </a:r>
            <a:r>
              <a:rPr lang="en-US" dirty="0"/>
              <a:t>AVR</a:t>
            </a:r>
            <a:r>
              <a:rPr lang="sr-Latn-BA" dirty="0"/>
              <a:t> </a:t>
            </a:r>
            <a:r>
              <a:rPr lang="en-US" dirty="0" err="1"/>
              <a:t>razvojnog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sr-Latn-BA" dirty="0"/>
              <a:t>sa 8x8 </a:t>
            </a:r>
            <a:r>
              <a:rPr lang="en-US" dirty="0"/>
              <a:t>LED </a:t>
            </a:r>
            <a:r>
              <a:rPr lang="sr-Latn-BA" dirty="0"/>
              <a:t>RGB matričnim displejom</a:t>
            </a:r>
            <a:r>
              <a:rPr lang="en-US" dirty="0"/>
              <a:t>.</a:t>
            </a:r>
            <a:endParaRPr lang="sr-Latn-BA" dirty="0"/>
          </a:p>
          <a:p>
            <a:endParaRPr lang="sr-Latn-B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7D4D04A-26F3-4DB6-B440-253E5AD1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5863824" cy="4525962"/>
          </a:xfr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FB2F4C42-13ED-4C71-95D9-BA68E8E1E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38" y="980728"/>
            <a:ext cx="2709450" cy="231658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42E5B33-9EE8-42E7-AE88-8C2210159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05064"/>
            <a:ext cx="4355976" cy="26697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2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C10C6DC-9440-4668-AD58-BB6F51B84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72" y="1484784"/>
            <a:ext cx="7376054" cy="4525961"/>
          </a:xfrm>
        </p:spPr>
      </p:pic>
    </p:spTree>
    <p:extLst>
      <p:ext uri="{BB962C8B-B14F-4D97-AF65-F5344CB8AC3E}">
        <p14:creationId xmlns="" xmlns:p14="http://schemas.microsoft.com/office/powerpoint/2010/main" val="87064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generated with very high confidence">
            <a:extLst>
              <a:ext uri="{FF2B5EF4-FFF2-40B4-BE49-F238E27FC236}">
                <a16:creationId xmlns="" xmlns:a16="http://schemas.microsoft.com/office/drawing/2014/main" id="{F422ED80-F205-4505-884C-DA594D27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13" y="1477500"/>
            <a:ext cx="5351375" cy="4525962"/>
          </a:xfrm>
        </p:spPr>
      </p:pic>
      <p:pic>
        <p:nvPicPr>
          <p:cNvPr id="11" name="Picture 10" descr="A screen shot of a computer&#10;&#10;Description generated with high confidence">
            <a:extLst>
              <a:ext uri="{FF2B5EF4-FFF2-40B4-BE49-F238E27FC236}">
                <a16:creationId xmlns="" xmlns:a16="http://schemas.microsoft.com/office/drawing/2014/main" id="{9A169FDD-9E2E-4AD2-B860-2CC07B30B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3131840" cy="2341229"/>
          </a:xfrm>
          <a:prstGeom prst="rect">
            <a:avLst/>
          </a:prstGeom>
        </p:spPr>
      </p:pic>
      <p:pic>
        <p:nvPicPr>
          <p:cNvPr id="13" name="Picture 12" descr="A circuit board&#10;&#10;Description generated with high confidence">
            <a:extLst>
              <a:ext uri="{FF2B5EF4-FFF2-40B4-BE49-F238E27FC236}">
                <a16:creationId xmlns="" xmlns:a16="http://schemas.microsoft.com/office/drawing/2014/main" id="{81ABE7C7-9E89-4C9D-BE03-49F8EC11D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44916"/>
            <a:ext cx="3131840" cy="23126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491BE1B-CA69-40F2-B355-2DE060BC30CE}"/>
              </a:ext>
            </a:extLst>
          </p:cNvPr>
          <p:cNvSpPr/>
          <p:nvPr/>
        </p:nvSpPr>
        <p:spPr>
          <a:xfrm>
            <a:off x="467544" y="356220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92100">
              <a:buClr>
                <a:srgbClr val="72A376"/>
              </a:buClr>
              <a:buSzPct val="70000"/>
              <a:buFont typeface="Wingdings 2"/>
              <a:buChar char=""/>
            </a:pPr>
            <a:r>
              <a:rPr lang="sr-Latn-BA" sz="2000" dirty="0"/>
              <a:t>void InitTimer1(</a:t>
            </a:r>
            <a:r>
              <a:rPr lang="en-US" sz="2000" dirty="0"/>
              <a:t> </a:t>
            </a:r>
            <a:r>
              <a:rPr lang="sr-Latn-BA" sz="2000" dirty="0"/>
              <a:t>)</a:t>
            </a:r>
            <a:r>
              <a:rPr lang="en-US" sz="2000" dirty="0"/>
              <a:t>;</a:t>
            </a:r>
            <a:endParaRPr lang="en-US" sz="2000" dirty="0">
              <a:solidFill>
                <a:prstClr val="white"/>
              </a:solidFill>
            </a:endParaRPr>
          </a:p>
          <a:p>
            <a:pPr marL="292100" lvl="0" indent="-292100">
              <a:buClr>
                <a:srgbClr val="72A376"/>
              </a:buClr>
              <a:buSzPct val="70000"/>
              <a:buFont typeface="Wingdings 2"/>
              <a:buChar char=""/>
            </a:pPr>
            <a:r>
              <a:rPr lang="en-US" sz="2000" dirty="0">
                <a:solidFill>
                  <a:prstClr val="white"/>
                </a:solidFill>
              </a:rPr>
              <a:t>void refresh_8x8_dot_mat_disp(char board[][8], char moves[][8]);</a:t>
            </a:r>
            <a:endParaRPr lang="sr-Latn-BA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30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DBC1681-08E8-4C66-A0D0-B0FD7C487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48" y="3113385"/>
            <a:ext cx="3323494" cy="2564904"/>
          </a:xfrm>
          <a:prstGeom prst="rect">
            <a:avLst/>
          </a:prstGeom>
        </p:spPr>
      </p:pic>
      <p:pic>
        <p:nvPicPr>
          <p:cNvPr id="5" name="Content Placeholder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6210BD88-C3D1-4090-9BE1-FF89AFA94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55" y="1152327"/>
            <a:ext cx="5541192" cy="4525962"/>
          </a:xfrm>
        </p:spPr>
      </p:pic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610BADB6-1D45-42FC-A391-93224C72A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" y="332656"/>
            <a:ext cx="3656303" cy="6165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7ADE416-BA3A-4C27-AAC2-6BFEC75272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14" y="1340768"/>
            <a:ext cx="2584386" cy="18725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58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B83787DD-9A6E-4A94-ABCC-B6F9DD4B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5" y="676456"/>
            <a:ext cx="9185209" cy="6181544"/>
          </a:xfr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8BBD22C5-F343-449E-8B4A-E47BA69D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59824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/>
              <a:t>Kompletna</a:t>
            </a:r>
            <a:r>
              <a:rPr lang="en-US" sz="2800" dirty="0"/>
              <a:t> </a:t>
            </a:r>
            <a:r>
              <a:rPr lang="sr-Latn-BA" sz="2800" dirty="0"/>
              <a:t>električna šema</a:t>
            </a:r>
          </a:p>
        </p:txBody>
      </p:sp>
    </p:spTree>
    <p:extLst>
      <p:ext uri="{BB962C8B-B14F-4D97-AF65-F5344CB8AC3E}">
        <p14:creationId xmlns="" xmlns:p14="http://schemas.microsoft.com/office/powerpoint/2010/main" val="22528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kitchenware&#10;&#10;Description generated with high confidence">
            <a:extLst>
              <a:ext uri="{FF2B5EF4-FFF2-40B4-BE49-F238E27FC236}">
                <a16:creationId xmlns="" xmlns:a16="http://schemas.microsoft.com/office/drawing/2014/main" id="{4CEEF0DB-81A8-4EB8-B1AE-399C4E76B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1" y="3560460"/>
            <a:ext cx="2933402" cy="2876945"/>
          </a:xfr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1F54185D-C72E-4883-B814-17F46D035D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3535"/>
            <a:ext cx="2939709" cy="301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03EEA7A-204B-4DA9-95F0-DE321ADF7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87" y="253535"/>
            <a:ext cx="2939709" cy="3014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7048320-C26A-4E41-B0DA-398505024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32" y="253535"/>
            <a:ext cx="2939708" cy="3014001"/>
          </a:xfrm>
          <a:prstGeom prst="rect">
            <a:avLst/>
          </a:prstGeom>
        </p:spPr>
      </p:pic>
      <p:pic>
        <p:nvPicPr>
          <p:cNvPr id="17" name="Picture 16" descr="A picture containing electronics, circuit&#10;&#10;Description generated with very high confidence">
            <a:extLst>
              <a:ext uri="{FF2B5EF4-FFF2-40B4-BE49-F238E27FC236}">
                <a16:creationId xmlns="" xmlns:a16="http://schemas.microsoft.com/office/drawing/2014/main" id="{E8D3CAFB-6B4C-44F0-BC14-65841E5AD9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65" y="3560461"/>
            <a:ext cx="2925638" cy="2874776"/>
          </a:xfrm>
          <a:prstGeom prst="rect">
            <a:avLst/>
          </a:prstGeom>
        </p:spPr>
      </p:pic>
      <p:pic>
        <p:nvPicPr>
          <p:cNvPr id="19" name="Picture 18" descr="A picture containing electronics, circuit&#10;&#10;Description generated with very high confidence">
            <a:extLst>
              <a:ext uri="{FF2B5EF4-FFF2-40B4-BE49-F238E27FC236}">
                <a16:creationId xmlns="" xmlns:a16="http://schemas.microsoft.com/office/drawing/2014/main" id="{CBC0BF2B-BEB1-4636-A95E-202D08E67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45" y="3560460"/>
            <a:ext cx="2950588" cy="2899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7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1118</TotalTime>
  <Words>704</Words>
  <Application>Microsoft Office PowerPoint</Application>
  <PresentationFormat>On-screen Show (4:3)</PresentationFormat>
  <Paragraphs>95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Foundry</vt:lpstr>
      <vt:lpstr>Mikroprocesorski sistemi 2</vt:lpstr>
      <vt:lpstr>Pravila igre</vt:lpstr>
      <vt:lpstr>Realizacija</vt:lpstr>
      <vt:lpstr>Slide 4</vt:lpstr>
      <vt:lpstr>Slide 5</vt:lpstr>
      <vt:lpstr>Slide 6</vt:lpstr>
      <vt:lpstr>Slide 7</vt:lpstr>
      <vt:lpstr>Kompletna električna šema</vt:lpstr>
      <vt:lpstr>Slide 9</vt:lpstr>
      <vt:lpstr>Slide 10</vt:lpstr>
      <vt:lpstr>Slide 11</vt:lpstr>
      <vt:lpstr>Opis funkcija</vt:lpstr>
      <vt:lpstr>Opis funkcija</vt:lpstr>
      <vt:lpstr>Opis funkcija</vt:lpstr>
      <vt:lpstr>Opis funkcija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84</cp:revision>
  <dcterms:created xsi:type="dcterms:W3CDTF">2017-10-02T12:12:40Z</dcterms:created>
  <dcterms:modified xsi:type="dcterms:W3CDTF">2017-10-18T09:08:03Z</dcterms:modified>
</cp:coreProperties>
</file>